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91" r:id="rId13"/>
    <p:sldId id="271" r:id="rId14"/>
    <p:sldId id="292" r:id="rId15"/>
    <p:sldId id="273" r:id="rId16"/>
    <p:sldId id="29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4" r:id="rId35"/>
    <p:sldId id="301" r:id="rId36"/>
    <p:sldId id="302" r:id="rId37"/>
    <p:sldId id="30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jali Jayalakshmi Jayan" initials="BJJ" lastIdx="1" clrIdx="0">
    <p:extLst>
      <p:ext uri="{19B8F6BF-5375-455C-9EA6-DF929625EA0E}">
        <p15:presenceInfo xmlns:p15="http://schemas.microsoft.com/office/powerpoint/2012/main" userId="5a025af342a1de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D543-FFA4-63DB-F3D8-C0CCC5AC8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330961"/>
            <a:ext cx="8825658" cy="2377439"/>
          </a:xfrm>
        </p:spPr>
        <p:txBody>
          <a:bodyPr/>
          <a:lstStyle/>
          <a:p>
            <a:pPr algn="ctr"/>
            <a:r>
              <a:rPr lang="en-IN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DDB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CF20A-143D-6E19-D7C3-1421EE7CF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060613"/>
            <a:ext cx="8825658" cy="1060027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PRESENTED BY :</a:t>
            </a:r>
          </a:p>
          <a:p>
            <a:r>
              <a:rPr lang="en-IN" dirty="0"/>
              <a:t>			Bijali Jayalakshmi Jayan</a:t>
            </a:r>
          </a:p>
          <a:p>
            <a:r>
              <a:rPr lang="en-IN" dirty="0"/>
              <a:t>				S2 MSC COMPUTER SCIENCE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CCB26A4-1911-58B4-2F91-F55173763EA6}"/>
              </a:ext>
            </a:extLst>
          </p:cNvPr>
          <p:cNvSpPr/>
          <p:nvPr/>
        </p:nvSpPr>
        <p:spPr>
          <a:xfrm>
            <a:off x="10515600" y="182880"/>
            <a:ext cx="568960" cy="873760"/>
          </a:xfrm>
          <a:prstGeom prst="star5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296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B05C-D605-5F3F-BDC8-9D6F3F84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FF1878-C7F0-4F64-7E90-EF55BA800C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2080" y="2265680"/>
                <a:ext cx="11917680" cy="440944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IN" sz="2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Derived horizontal fragmentation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the partitioning of a primary relation to the secondary relations which are related with foreign keys.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horizontal fragment on a relation can be specified with select operator.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IN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∑</a:t>
                </a:r>
                <a14:m>
                  <m:oMath xmlns:m="http://schemas.openxmlformats.org/officeDocument/2006/math">
                    <m:r>
                      <a:rPr lang="en-IN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𝑐𝑖</m:t>
                    </m:r>
                    <m:r>
                      <a:rPr lang="en-IN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IN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𝑅</m:t>
                    </m:r>
                    <m:r>
                      <a:rPr lang="en-IN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IN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operation in relational algebra.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FF1878-C7F0-4F64-7E90-EF55BA800C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080" y="2265680"/>
                <a:ext cx="11917680" cy="4409440"/>
              </a:xfrm>
              <a:blipFill>
                <a:blip r:embed="rId2"/>
                <a:stretch>
                  <a:fillRect l="-818" r="-7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531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F3E4B-F0A4-5B28-4DAF-4EDBC414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15CC-D9E4-54BD-3F44-D2DBD92C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2275840"/>
            <a:ext cx="11927840" cy="4582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horizontal fragmentation</a:t>
            </a:r>
          </a:p>
          <a:p>
            <a:pPr marL="0" indent="0" algn="just">
              <a:lnSpc>
                <a:spcPct val="2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set of horizontal fragments whose conditions C1, C2,….., Cn include all the tuples in R, every tuple in R satisfies [C1 or C2 or….. Or Cn]</a:t>
            </a:r>
          </a:p>
          <a:p>
            <a:pPr marL="0" indent="0" algn="just"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3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3041-D7F3-806F-788F-477D4F00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953FB-60FB-2A66-3193-16A0E8472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926" y="2408238"/>
            <a:ext cx="4741186" cy="4287837"/>
          </a:xfrm>
        </p:spPr>
      </p:pic>
    </p:spTree>
    <p:extLst>
      <p:ext uri="{BB962C8B-B14F-4D97-AF65-F5344CB8AC3E}">
        <p14:creationId xmlns:p14="http://schemas.microsoft.com/office/powerpoint/2010/main" val="376686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D994-1E54-F038-197A-16323905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51F4-8496-3BE6-20B1-0809CE455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2357120"/>
            <a:ext cx="11897360" cy="43586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Disjoint complete horizontal fragmentation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tuple in R satisfies: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(Ci AND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Cj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where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≠j</a:t>
            </a:r>
            <a:endParaRPr lang="en-I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reconstruct R from horizontal fragments a UNION is applied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2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C9E4-3665-3447-5BC6-4EFDB502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DD2875-17C2-EFBA-18A7-F7CE57CC7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767" y="2603500"/>
            <a:ext cx="6791979" cy="4010025"/>
          </a:xfrm>
        </p:spPr>
      </p:pic>
    </p:spTree>
    <p:extLst>
      <p:ext uri="{BB962C8B-B14F-4D97-AF65-F5344CB8AC3E}">
        <p14:creationId xmlns:p14="http://schemas.microsoft.com/office/powerpoint/2010/main" val="414079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DDBF-7E87-D727-5337-F6B859CF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fragmentation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D9BD3-8B07-655C-10E8-F1B9C9D3D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2316480"/>
            <a:ext cx="11775440" cy="440944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vertical fragmentation, each fragments consist of subset of columns of original relation.</a:t>
            </a:r>
          </a:p>
          <a:p>
            <a:pPr>
              <a:lnSpc>
                <a:spcPct val="2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operation</a:t>
            </a:r>
          </a:p>
          <a:p>
            <a:pPr>
              <a:lnSpc>
                <a:spcPct val="2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– attributes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1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8A638-42B1-805E-E1D5-A27ED295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F689D6-FC40-5967-DBE2-7AF858898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084" y="2603500"/>
            <a:ext cx="5721744" cy="4021138"/>
          </a:xfrm>
        </p:spPr>
      </p:pic>
    </p:spTree>
    <p:extLst>
      <p:ext uri="{BB962C8B-B14F-4D97-AF65-F5344CB8AC3E}">
        <p14:creationId xmlns:p14="http://schemas.microsoft.com/office/powerpoint/2010/main" val="310530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24100-9075-A877-67BE-A890FAA4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69FD8E-57F4-0236-4E94-7EA3DBA111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265680"/>
                <a:ext cx="12192000" cy="459232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IN" sz="2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Complete vertical fragmentation</a:t>
                </a:r>
              </a:p>
              <a:p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set of vertical fragments whose projection lists L1, L2, L3……Ln includes all the attributes in R but share only the primary key of R.</a:t>
                </a:r>
              </a:p>
              <a:p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this case projection lists satisfy the 2 conditions:</a:t>
                </a:r>
              </a:p>
              <a:p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L1 </a:t>
                </a:r>
                <a14:m>
                  <m:oMath xmlns:m="http://schemas.openxmlformats.org/officeDocument/2006/math">
                    <m:r>
                      <a:rPr lang="en-IN" sz="2400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L2 </a:t>
                </a:r>
                <a14:m>
                  <m:oMath xmlns:m="http://schemas.openxmlformats.org/officeDocument/2006/math">
                    <m:r>
                      <a:rPr lang="en-IN" sz="2400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14:m>
                  <m:oMath xmlns:m="http://schemas.openxmlformats.org/officeDocument/2006/math">
                    <m:r>
                      <a:rPr lang="en-IN" sz="2400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Ln=ATTRS(R)</a:t>
                </a:r>
              </a:p>
              <a:p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 </a:t>
                </a:r>
                <a14:m>
                  <m:oMath xmlns:m="http://schemas.openxmlformats.org/officeDocument/2006/math">
                    <m:r>
                      <a:rPr lang="en-IN" sz="2400" smtClean="0"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Lj</a:t>
                </a: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=PK(R) for any </a:t>
                </a:r>
                <a:r>
                  <a:rPr lang="en-I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i,j</a:t>
                </a: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ATTRS(R) is the set of attributes of R and PK(R) is the primary key of R.</a:t>
                </a:r>
              </a:p>
              <a:p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reconstruct R from complete vertical fragments a OUTER JOIN is applied.</a:t>
                </a:r>
              </a:p>
              <a:p>
                <a:endParaRPr lang="en-I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69FD8E-57F4-0236-4E94-7EA3DBA111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265680"/>
                <a:ext cx="12192000" cy="4592320"/>
              </a:xfrm>
              <a:blipFill>
                <a:blip r:embed="rId2"/>
                <a:stretch>
                  <a:fillRect l="-750" t="-106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14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5AFED-4984-8A87-BA58-2FCE42EC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replication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4B246-ED57-18C5-8621-BAFB4E777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57120"/>
            <a:ext cx="11826240" cy="430784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no replication, the database is not replicated.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full replication, the entire database is replicated.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partial replication, some selected part is replicated to some of the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replication is achieved through a replication schema.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Replication means that we store several copies of a relation or relation fragments.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entire relation can be replicated at one or more sites.</a:t>
            </a:r>
          </a:p>
        </p:txBody>
      </p:sp>
    </p:spTree>
    <p:extLst>
      <p:ext uri="{BB962C8B-B14F-4D97-AF65-F5344CB8AC3E}">
        <p14:creationId xmlns:p14="http://schemas.microsoft.com/office/powerpoint/2010/main" val="9013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1CA4-BA37-C823-0609-2C4CA838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865CB-8976-578B-6C8F-5DD08117A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2387600"/>
            <a:ext cx="11826240" cy="42164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or more fragments can be replicated at other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motivation of replication is two fold:-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availability of data :- If a site that contains a replication goes down, we can find the same data at other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Faster query evaluation:- queries can execute faster by using a local copy of a relation instead of going to remote site</a:t>
            </a:r>
          </a:p>
        </p:txBody>
      </p:sp>
    </p:spTree>
    <p:extLst>
      <p:ext uri="{BB962C8B-B14F-4D97-AF65-F5344CB8AC3E}">
        <p14:creationId xmlns:p14="http://schemas.microsoft.com/office/powerpoint/2010/main" val="92363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AE27F-16A9-01E6-C5FC-22DA8D83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3766-59D4-DDDA-897C-A1E44393B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2377440"/>
            <a:ext cx="11490960" cy="4297680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 DEFINITION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DISTRIBUTED DATA STORAGE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TRANSPARENCY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DISTRIBUTED TRANSACTION PROCESSING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 PROTOCOLS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1343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4B26-4EEE-2CEB-3580-0E270186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Transparency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0C933-A77B-FE87-1692-54972F2AE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2357120"/>
            <a:ext cx="11785600" cy="43688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distributed data with different levels of transparency.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E8EEA-5CCE-83FF-402B-E25C980BD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78" y="2913614"/>
            <a:ext cx="5122942" cy="370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3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9BEA-8772-D8A3-DE45-32943AB5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5908F-5B63-9D95-F3BF-AB32A7E78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2367280"/>
            <a:ext cx="11714480" cy="438912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Transparency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refers to the physical placement of data (files, relation, etc) which is not known to the user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transparency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do not have to worry about operational details of the network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transparency are 2 types: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transparency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Naming transparency</a:t>
            </a:r>
          </a:p>
        </p:txBody>
      </p:sp>
    </p:spTree>
    <p:extLst>
      <p:ext uri="{BB962C8B-B14F-4D97-AF65-F5344CB8AC3E}">
        <p14:creationId xmlns:p14="http://schemas.microsoft.com/office/powerpoint/2010/main" val="411923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0C65D-DF6C-B1B1-0CDB-0D7A306B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2DE27-464A-0D9B-55AE-6B191C34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2387600"/>
            <a:ext cx="11998960" cy="4389120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location transparency, which refers to freedom command from any location without affecting its working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there is naming transparency, which allows access to any names object (files, relation, etc) from any location</a:t>
            </a:r>
          </a:p>
          <a:p>
            <a:pPr marL="0" indent="0"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Replication Transparency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allows to stores copies of data at multiple sites.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done to minimize access time to the required data.</a:t>
            </a:r>
          </a:p>
          <a:p>
            <a:pPr marL="0" indent="0"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Transparency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a fragment a relation horizontally or vertically.</a:t>
            </a:r>
          </a:p>
        </p:txBody>
      </p:sp>
    </p:spTree>
    <p:extLst>
      <p:ext uri="{BB962C8B-B14F-4D97-AF65-F5344CB8AC3E}">
        <p14:creationId xmlns:p14="http://schemas.microsoft.com/office/powerpoint/2010/main" val="297276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7C36-5C46-AD55-2FED-1822B883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0" y="973668"/>
            <a:ext cx="10068560" cy="706964"/>
          </a:xfrm>
        </p:spPr>
        <p:txBody>
          <a:bodyPr/>
          <a:lstStyle/>
          <a:p>
            <a:pPr algn="ctr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DISTRIBUTED TRANSACTION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121A-AF9C-96C3-7F0E-5D3DEC341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2377440"/>
            <a:ext cx="11826240" cy="42570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TRANSACTION MANAGERS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components.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using 2 phase commit (2pc) or 3 phase commit (3pc)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TRANSACTION TYPES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Application := Application which do not require data from other sites.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Application :=Application which do require data from other sites.</a:t>
            </a:r>
          </a:p>
        </p:txBody>
      </p:sp>
    </p:spTree>
    <p:extLst>
      <p:ext uri="{BB962C8B-B14F-4D97-AF65-F5344CB8AC3E}">
        <p14:creationId xmlns:p14="http://schemas.microsoft.com/office/powerpoint/2010/main" val="166041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461F-D246-227D-2B80-F04172B17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87E2A0-74FE-4863-1437-5492EA588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200" y="2417763"/>
            <a:ext cx="4515838" cy="4216400"/>
          </a:xfrm>
        </p:spPr>
      </p:pic>
    </p:spTree>
    <p:extLst>
      <p:ext uri="{BB962C8B-B14F-4D97-AF65-F5344CB8AC3E}">
        <p14:creationId xmlns:p14="http://schemas.microsoft.com/office/powerpoint/2010/main" val="402259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B2C8-9CE0-6095-9A4F-44AE6BB8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F5C0C-DFE5-2EFA-EB5C-CE9A94151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2357120"/>
            <a:ext cx="11887200" cy="43688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2PC is commonly used.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3PC is complicated and expensive. But avoid local problem in 2PC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 protocols are used to ensure atomicity across sites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transaction which executes at multiple sites must either be committed at all sites, or aborted at all the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acceptable to have a transaction committed at one site and aborted and another.</a:t>
            </a:r>
          </a:p>
          <a:p>
            <a:pPr algn="just">
              <a:lnSpc>
                <a:spcPct val="150000"/>
              </a:lnSpc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7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9DFD-E72A-D01E-4247-160D62D0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PHASE COMMIT PROTOCOL [2PC]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8F22B-5D6C-10B9-0F9E-4B9DE36EA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428240"/>
            <a:ext cx="11734800" cy="44297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Assumes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 stop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:= failed sites simply stop working, and do not cause any other harm, such as sending incorrect messages to other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of the protocol is initiated by the coordinator after the last step for the transaction has been reached.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protocol involves all the local sites at which the transaction executed.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 T be the transaction initiated at site Si and let the transaction coordinator at Si be Ci.</a:t>
            </a:r>
          </a:p>
        </p:txBody>
      </p:sp>
    </p:spTree>
    <p:extLst>
      <p:ext uri="{BB962C8B-B14F-4D97-AF65-F5344CB8AC3E}">
        <p14:creationId xmlns:p14="http://schemas.microsoft.com/office/powerpoint/2010/main" val="148047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8108-790C-7BDA-FD79-05DFE1F5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1: obtaining a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BD3A9-D8F6-D386-82C3-71511F59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2153920"/>
            <a:ext cx="11724640" cy="4704080"/>
          </a:xfrm>
        </p:spPr>
        <p:txBody>
          <a:bodyPr>
            <a:no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Coordinator asks all participants to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commit transaction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 adds the records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&lt;prepare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log and forces log to stable storage.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Sends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T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message to all sites at which T executed.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receiving message, transaction manager at site determines if it can commit the transaction.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not, add a record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no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log and send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abort T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message to Ci.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transaction can be committed, then: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the record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&lt;ready T&gt;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log.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all records for T to stable storage.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 ready T message to Ci.</a:t>
            </a:r>
          </a:p>
        </p:txBody>
      </p:sp>
    </p:spTree>
    <p:extLst>
      <p:ext uri="{BB962C8B-B14F-4D97-AF65-F5344CB8AC3E}">
        <p14:creationId xmlns:p14="http://schemas.microsoft.com/office/powerpoint/2010/main" val="132727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06EC-1430-6452-8B2E-09EAD7BD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2: recording the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5135D-F917-8AF9-C1AD-59E1FA3CE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7440"/>
            <a:ext cx="12029440" cy="44805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can be committed of Ci received a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 T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message from all the participating site . Otherwise T must be aborted.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Coordinator adds a decision records,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&lt;commit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&lt;abort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log and forces record onto stable storage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the record stable storage it is irrevocable.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Coordinator sends a message to each participant informing it of the decision.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take appropriate action locally.</a:t>
            </a:r>
          </a:p>
        </p:txBody>
      </p:sp>
    </p:spTree>
    <p:extLst>
      <p:ext uri="{BB962C8B-B14F-4D97-AF65-F5344CB8AC3E}">
        <p14:creationId xmlns:p14="http://schemas.microsoft.com/office/powerpoint/2010/main" val="311439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2740-5C57-B884-6A79-1B35C45F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Handling of failures (2PC)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C53B-B263-1B06-815E-E62F7931B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235200"/>
            <a:ext cx="11938000" cy="46228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 FAILURE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site Si recovers, it examines its log to determine the fate of transaction active at the time of the failure.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contains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&lt;commit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record: site executes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redo(T)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contain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&lt;abort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record: site executes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undo(T)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contains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&lt;ready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record: site must consult Ci to determine the fate of T.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 committed,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redo(T)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 aborted,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undo(T)</a:t>
            </a:r>
          </a:p>
        </p:txBody>
      </p:sp>
    </p:spTree>
    <p:extLst>
      <p:ext uri="{BB962C8B-B14F-4D97-AF65-F5344CB8AC3E}">
        <p14:creationId xmlns:p14="http://schemas.microsoft.com/office/powerpoint/2010/main" val="329586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4F57-B096-05D1-4DC2-EBCC39AC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973668"/>
            <a:ext cx="9672320" cy="706964"/>
          </a:xfrm>
        </p:spPr>
        <p:txBody>
          <a:bodyPr/>
          <a:lstStyle/>
          <a:p>
            <a:r>
              <a:rPr lang="en-I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DDB 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9D298-70B2-7023-D81B-542139955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2387600"/>
            <a:ext cx="11602720" cy="433832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DDB is an Integrated collection of databases that is physically distributed across sites in a computer network.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form a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ddbs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the file must be structured ,logically ,interrelated &amp; physically distributed across multiple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ddb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collection of multiple logically related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distributed over a computer n/w and a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ddbms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s/w s/m that manages a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ddb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making the distribution transparent to the user</a:t>
            </a:r>
          </a:p>
        </p:txBody>
      </p:sp>
    </p:spTree>
    <p:extLst>
      <p:ext uri="{BB962C8B-B14F-4D97-AF65-F5344CB8AC3E}">
        <p14:creationId xmlns:p14="http://schemas.microsoft.com/office/powerpoint/2010/main" val="182499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F07B-4707-0F91-9712-C3E85385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17D48-50C8-241F-52D1-82393906B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387600"/>
            <a:ext cx="11490960" cy="43789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log contains no control records concerning T replies that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failed before responding to the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T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 Ci.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failure of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precludes the sending of such a response Ci must abort T.</a:t>
            </a:r>
          </a:p>
          <a:p>
            <a:pPr algn="just">
              <a:lnSpc>
                <a:spcPct val="150000"/>
              </a:lnSpc>
            </a:pP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execute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undo(T)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34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CEE3-D85D-F5FE-DECB-A7771D02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AEEDA-83E7-CFBD-87EF-64AAB664C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367280"/>
            <a:ext cx="11795760" cy="435864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COORDINATOR  FAILURE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coordinator fails while the commit protocol for T is executing then participating sites must decide on T’s fate.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an active site contains a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&lt;commit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in its log, then T must be committed.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an active site contains an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&lt;abort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in its log, then T must be aborted.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some active participating site does not contain a </a:t>
            </a:r>
            <a:r>
              <a:rPr lang="en-I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&lt;ready T&gt;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in its log, then the failed coordinator Ci cannot have decided to commit T can therefore abort T.</a:t>
            </a:r>
          </a:p>
        </p:txBody>
      </p:sp>
    </p:spTree>
    <p:extLst>
      <p:ext uri="{BB962C8B-B14F-4D97-AF65-F5344CB8AC3E}">
        <p14:creationId xmlns:p14="http://schemas.microsoft.com/office/powerpoint/2010/main" val="80703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9788-36D8-77C4-EDB8-C028891B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5FA37-6663-2485-FD5A-6E2E3568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" y="2225040"/>
            <a:ext cx="12110720" cy="46329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none of the above cases holds, then all active sites must have a &lt;ready T&gt; record in their logs, but no additional control records . In this case active sites must wait for Ci to recover, to find decision.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BLOCKING   PROBLEM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sites may have to wait for failed coordinator to recover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IN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5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1142-93C7-E38F-DED9-7AD67208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in </a:t>
            </a:r>
            <a:r>
              <a:rPr lang="en-IN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ddb</a:t>
            </a:r>
            <a:endParaRPr lang="en-IN" sz="8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ED4C-696D-7C08-C01A-11C050921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2407920"/>
            <a:ext cx="11643360" cy="41249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Failure of sites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Failure of a communication link.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messages</a:t>
            </a:r>
          </a:p>
          <a:p>
            <a:pPr algn="just">
              <a:lnSpc>
                <a:spcPct val="150000"/>
              </a:lnSpc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can be done using 2 PC or 3PC by writing logs in stable storage of each site .</a:t>
            </a:r>
          </a:p>
        </p:txBody>
      </p:sp>
    </p:spTree>
    <p:extLst>
      <p:ext uri="{BB962C8B-B14F-4D97-AF65-F5344CB8AC3E}">
        <p14:creationId xmlns:p14="http://schemas.microsoft.com/office/powerpoint/2010/main" val="280029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05DE-4BEE-A701-0A97-C3777097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9E102-7650-6A3A-BA41-E922303C6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" y="2367280"/>
            <a:ext cx="11805920" cy="429768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distributed database management system governs the storage and processing of logically related data cover interconnected computer systems in which both data and processing functions are distributed among several sites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DBMS must have at least the following functions to be classified as distributed :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interface to interact with end user or application programs and within the distributed databases.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to analyse data requests 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2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8011-5A3D-E6E2-C458-5390F7D9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9F2-2940-638D-49E9-3216527AE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97760"/>
            <a:ext cx="11958320" cy="438912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 to determine which data request components are distributed and which ones are local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optimization to find the best access strategy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to determine the data location of local and remote fragments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I/O interface to read or write data from or to permanent local storage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Formatting to prepare the data for presentation to the end user or an application program .</a:t>
            </a:r>
          </a:p>
        </p:txBody>
      </p:sp>
    </p:spTree>
    <p:extLst>
      <p:ext uri="{BB962C8B-B14F-4D97-AF65-F5344CB8AC3E}">
        <p14:creationId xmlns:p14="http://schemas.microsoft.com/office/powerpoint/2010/main" val="5992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0C88-9DB9-9D98-18AF-53D20A89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2600F-981B-CF14-E820-1D5F63239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2387600"/>
            <a:ext cx="11724640" cy="42672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to provide data privacy at both local and remote databases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 and recovery to ensure the availability and recoverability of the databases in case of failure.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 administration for the database administrator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Concurrency control to manage simultaneous data access and ensure data consistency across database fragments in the DBMS 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Transaction management to ensure that the data move from one consistent state to another .</a:t>
            </a:r>
          </a:p>
        </p:txBody>
      </p:sp>
    </p:spTree>
    <p:extLst>
      <p:ext uri="{BB962C8B-B14F-4D97-AF65-F5344CB8AC3E}">
        <p14:creationId xmlns:p14="http://schemas.microsoft.com/office/powerpoint/2010/main" val="233633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A4CF-6B03-7616-2BC2-63FE72B7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9ECF2B3-60A2-ADD4-BD9E-81DA36347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91904" y="2327275"/>
            <a:ext cx="7870104" cy="44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6E6F9BCF-8732-955F-709D-43DCF2A19E3C}"/>
              </a:ext>
            </a:extLst>
          </p:cNvPr>
          <p:cNvSpPr/>
          <p:nvPr/>
        </p:nvSpPr>
        <p:spPr>
          <a:xfrm>
            <a:off x="3393440" y="2611120"/>
            <a:ext cx="1838960" cy="9652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!!!!!!!</a:t>
            </a:r>
          </a:p>
        </p:txBody>
      </p:sp>
    </p:spTree>
    <p:extLst>
      <p:ext uri="{BB962C8B-B14F-4D97-AF65-F5344CB8AC3E}">
        <p14:creationId xmlns:p14="http://schemas.microsoft.com/office/powerpoint/2010/main" val="37353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6D13-D86B-4B5A-33AC-2F8F65FB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1E568-34DE-F28D-24E5-32257D12B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2194560"/>
            <a:ext cx="11765280" cy="4663440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16ED51-CC89-A132-6F7F-E3FF2DEB6C4F}"/>
              </a:ext>
            </a:extLst>
          </p:cNvPr>
          <p:cNvSpPr/>
          <p:nvPr/>
        </p:nvSpPr>
        <p:spPr>
          <a:xfrm flipV="1">
            <a:off x="10967721" y="832145"/>
            <a:ext cx="45719" cy="111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B2895B-E1BF-8A4F-EED5-A4526502A2EC}"/>
              </a:ext>
            </a:extLst>
          </p:cNvPr>
          <p:cNvSpPr/>
          <p:nvPr/>
        </p:nvSpPr>
        <p:spPr>
          <a:xfrm>
            <a:off x="4805680" y="3657600"/>
            <a:ext cx="2651760" cy="15138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Communicatn</a:t>
            </a:r>
            <a:r>
              <a: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n/w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8E0B1D-51CE-6832-D110-8EA078AD3B6A}"/>
              </a:ext>
            </a:extLst>
          </p:cNvPr>
          <p:cNvCxnSpPr>
            <a:stCxn id="5" idx="0"/>
          </p:cNvCxnSpPr>
          <p:nvPr/>
        </p:nvCxnSpPr>
        <p:spPr>
          <a:xfrm flipV="1">
            <a:off x="6131560" y="2722880"/>
            <a:ext cx="81280" cy="934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858313-1209-B033-D0E0-E31B0557EBD4}"/>
              </a:ext>
            </a:extLst>
          </p:cNvPr>
          <p:cNvCxnSpPr/>
          <p:nvPr/>
        </p:nvCxnSpPr>
        <p:spPr>
          <a:xfrm>
            <a:off x="7457440" y="4526280"/>
            <a:ext cx="1076960" cy="157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1182D1-4453-C5F4-E4DC-B5247A86D6FE}"/>
              </a:ext>
            </a:extLst>
          </p:cNvPr>
          <p:cNvCxnSpPr>
            <a:cxnSpLocks/>
          </p:cNvCxnSpPr>
          <p:nvPr/>
        </p:nvCxnSpPr>
        <p:spPr>
          <a:xfrm flipH="1" flipV="1">
            <a:off x="3596640" y="4287521"/>
            <a:ext cx="1209040" cy="238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3DF565-C761-E90E-FC27-981FAFD9B451}"/>
              </a:ext>
            </a:extLst>
          </p:cNvPr>
          <p:cNvCxnSpPr/>
          <p:nvPr/>
        </p:nvCxnSpPr>
        <p:spPr>
          <a:xfrm flipH="1">
            <a:off x="5953760" y="5171440"/>
            <a:ext cx="177800" cy="71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B03AD7-E4D0-A345-F485-0D56D5AF8858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4338320" y="3108960"/>
            <a:ext cx="855701" cy="77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ylinder 18">
            <a:extLst>
              <a:ext uri="{FF2B5EF4-FFF2-40B4-BE49-F238E27FC236}">
                <a16:creationId xmlns:a16="http://schemas.microsoft.com/office/drawing/2014/main" id="{46004176-2304-4599-64DB-11EBE3284055}"/>
              </a:ext>
            </a:extLst>
          </p:cNvPr>
          <p:cNvSpPr/>
          <p:nvPr/>
        </p:nvSpPr>
        <p:spPr>
          <a:xfrm>
            <a:off x="2646680" y="3545840"/>
            <a:ext cx="949960" cy="1288497"/>
          </a:xfrm>
          <a:prstGeom prst="ca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Site 1</a:t>
            </a:r>
          </a:p>
        </p:txBody>
      </p:sp>
      <p:sp>
        <p:nvSpPr>
          <p:cNvPr id="20" name="Cylinder 19">
            <a:extLst>
              <a:ext uri="{FF2B5EF4-FFF2-40B4-BE49-F238E27FC236}">
                <a16:creationId xmlns:a16="http://schemas.microsoft.com/office/drawing/2014/main" id="{FDADE669-2776-CC8D-FF73-783BE7AD50B6}"/>
              </a:ext>
            </a:extLst>
          </p:cNvPr>
          <p:cNvSpPr/>
          <p:nvPr/>
        </p:nvSpPr>
        <p:spPr>
          <a:xfrm>
            <a:off x="3698240" y="2722880"/>
            <a:ext cx="640080" cy="934720"/>
          </a:xfrm>
          <a:prstGeom prst="ca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Site 2</a:t>
            </a:r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255EB652-CFC0-C7C7-41F5-9B2E997D49B5}"/>
              </a:ext>
            </a:extLst>
          </p:cNvPr>
          <p:cNvSpPr/>
          <p:nvPr/>
        </p:nvSpPr>
        <p:spPr>
          <a:xfrm>
            <a:off x="6172200" y="2155743"/>
            <a:ext cx="640080" cy="770337"/>
          </a:xfrm>
          <a:prstGeom prst="ca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Site 3</a:t>
            </a:r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1E9E2041-56B0-5B3C-80A5-B33FE8EBEB98}"/>
              </a:ext>
            </a:extLst>
          </p:cNvPr>
          <p:cNvSpPr/>
          <p:nvPr/>
        </p:nvSpPr>
        <p:spPr>
          <a:xfrm>
            <a:off x="8534400" y="4368800"/>
            <a:ext cx="929640" cy="1358052"/>
          </a:xfrm>
          <a:prstGeom prst="ca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Site 4</a:t>
            </a:r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9313555F-3339-4A08-B8C4-74EF98FFD93E}"/>
              </a:ext>
            </a:extLst>
          </p:cNvPr>
          <p:cNvSpPr/>
          <p:nvPr/>
        </p:nvSpPr>
        <p:spPr>
          <a:xfrm>
            <a:off x="5862320" y="5884332"/>
            <a:ext cx="812800" cy="973668"/>
          </a:xfrm>
          <a:prstGeom prst="ca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Site 5</a:t>
            </a:r>
          </a:p>
        </p:txBody>
      </p:sp>
    </p:spTree>
    <p:extLst>
      <p:ext uri="{BB962C8B-B14F-4D97-AF65-F5344CB8AC3E}">
        <p14:creationId xmlns:p14="http://schemas.microsoft.com/office/powerpoint/2010/main" val="1384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939D-750E-0083-27FE-BD08DC06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C533-5E24-319F-45BF-52B917BE1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2336800"/>
            <a:ext cx="11795760" cy="440944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F59B0-90BD-DF53-FCE3-794462629772}"/>
              </a:ext>
            </a:extLst>
          </p:cNvPr>
          <p:cNvSpPr/>
          <p:nvPr/>
        </p:nvSpPr>
        <p:spPr>
          <a:xfrm>
            <a:off x="4133580" y="2418080"/>
            <a:ext cx="2804160" cy="7069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err="1"/>
              <a:t>Ddb</a:t>
            </a:r>
            <a:r>
              <a:rPr lang="en-IN" dirty="0"/>
              <a:t> </a:t>
            </a:r>
            <a:r>
              <a:rPr lang="en-IN" dirty="0" err="1"/>
              <a:t>enviroments</a:t>
            </a:r>
            <a:endParaRPr lang="en-IN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0323D2-9861-7B50-3C4C-92E2B2FB2D12}"/>
              </a:ext>
            </a:extLst>
          </p:cNvPr>
          <p:cNvCxnSpPr>
            <a:stCxn id="5" idx="2"/>
          </p:cNvCxnSpPr>
          <p:nvPr/>
        </p:nvCxnSpPr>
        <p:spPr>
          <a:xfrm flipH="1">
            <a:off x="3108960" y="3125044"/>
            <a:ext cx="2426700" cy="1101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05D9AA-AA74-9DFC-44B3-057AAA9837CF}"/>
              </a:ext>
            </a:extLst>
          </p:cNvPr>
          <p:cNvCxnSpPr/>
          <p:nvPr/>
        </p:nvCxnSpPr>
        <p:spPr>
          <a:xfrm>
            <a:off x="5535660" y="3125044"/>
            <a:ext cx="2699020" cy="1259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1E6C015-ED00-EABC-A30A-0256B488C723}"/>
              </a:ext>
            </a:extLst>
          </p:cNvPr>
          <p:cNvSpPr/>
          <p:nvPr/>
        </p:nvSpPr>
        <p:spPr>
          <a:xfrm>
            <a:off x="1725660" y="4193962"/>
            <a:ext cx="3007360" cy="7069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homogeneous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C75CE5-0A5F-F2B9-57F7-D3DAE909466D}"/>
              </a:ext>
            </a:extLst>
          </p:cNvPr>
          <p:cNvSpPr/>
          <p:nvPr/>
        </p:nvSpPr>
        <p:spPr>
          <a:xfrm>
            <a:off x="7315200" y="4252808"/>
            <a:ext cx="2946400" cy="7882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heterogeneous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BA30FC-148D-25DD-3F36-193C9695ACCB}"/>
              </a:ext>
            </a:extLst>
          </p:cNvPr>
          <p:cNvCxnSpPr/>
          <p:nvPr/>
        </p:nvCxnSpPr>
        <p:spPr>
          <a:xfrm flipH="1">
            <a:off x="923020" y="4900926"/>
            <a:ext cx="2306320" cy="819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D145A4-C248-C8DD-29ED-3DEEACDCB0C0}"/>
              </a:ext>
            </a:extLst>
          </p:cNvPr>
          <p:cNvCxnSpPr/>
          <p:nvPr/>
        </p:nvCxnSpPr>
        <p:spPr>
          <a:xfrm>
            <a:off x="3229340" y="4933524"/>
            <a:ext cx="1641610" cy="877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F84A76-197C-6532-458E-A3068E0B4211}"/>
              </a:ext>
            </a:extLst>
          </p:cNvPr>
          <p:cNvCxnSpPr/>
          <p:nvPr/>
        </p:nvCxnSpPr>
        <p:spPr>
          <a:xfrm flipH="1">
            <a:off x="7040880" y="5047402"/>
            <a:ext cx="1747520" cy="746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E0C3D8-C316-8918-7FED-9CEB0AA441ED}"/>
              </a:ext>
            </a:extLst>
          </p:cNvPr>
          <p:cNvCxnSpPr/>
          <p:nvPr/>
        </p:nvCxnSpPr>
        <p:spPr>
          <a:xfrm>
            <a:off x="8788400" y="5041052"/>
            <a:ext cx="1696720" cy="993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5320652-19E3-C047-36D3-DC84C3A12E2C}"/>
              </a:ext>
            </a:extLst>
          </p:cNvPr>
          <p:cNvSpPr/>
          <p:nvPr/>
        </p:nvSpPr>
        <p:spPr>
          <a:xfrm>
            <a:off x="338820" y="5699760"/>
            <a:ext cx="1737360" cy="4745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autonomous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A664BF-B0FF-43DE-6EDC-0266E755557F}"/>
              </a:ext>
            </a:extLst>
          </p:cNvPr>
          <p:cNvSpPr/>
          <p:nvPr/>
        </p:nvSpPr>
        <p:spPr>
          <a:xfrm>
            <a:off x="3861261" y="5774057"/>
            <a:ext cx="1872520" cy="521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Non autonomous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A2EB1F-CDAC-21C5-3A40-21EFAFD053F1}"/>
              </a:ext>
            </a:extLst>
          </p:cNvPr>
          <p:cNvSpPr/>
          <p:nvPr/>
        </p:nvSpPr>
        <p:spPr>
          <a:xfrm>
            <a:off x="6496550" y="5783369"/>
            <a:ext cx="1529080" cy="666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federated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754C96-DA1E-0027-1BDF-E657D0AC3156}"/>
              </a:ext>
            </a:extLst>
          </p:cNvPr>
          <p:cNvSpPr/>
          <p:nvPr/>
        </p:nvSpPr>
        <p:spPr>
          <a:xfrm>
            <a:off x="9916367" y="5936720"/>
            <a:ext cx="1936813" cy="646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 </a:t>
            </a:r>
            <a:r>
              <a:rPr lang="en-IN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db</a:t>
            </a:r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0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AF50-2379-8678-2775-6712C362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STORING DATA IN DDBMS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B3350-0EA8-0ED8-459C-93D094C5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2275840"/>
            <a:ext cx="11856720" cy="45821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DDBMS, relation are stored across several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Accessing a relation stored at a remote site incurs message passing cost and to reduce this overhead, a single relation may be partitioned or fragmented across several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fragmentation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replication</a:t>
            </a:r>
          </a:p>
        </p:txBody>
      </p:sp>
    </p:spTree>
    <p:extLst>
      <p:ext uri="{BB962C8B-B14F-4D97-AF65-F5344CB8AC3E}">
        <p14:creationId xmlns:p14="http://schemas.microsoft.com/office/powerpoint/2010/main" val="299708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B289E-3E09-B4AB-8B2C-1D3A03B2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1C7AB-62D1-E6B4-D86C-E21442DFE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2306320"/>
            <a:ext cx="11826240" cy="443992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consists of breaking a relation into smaller relations or fragments and storing possibly at different sites.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can 3 types: 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Fragmentation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Fragmentation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 Fragmentation</a:t>
            </a:r>
          </a:p>
          <a:p>
            <a:pPr algn="just">
              <a:lnSpc>
                <a:spcPct val="150000"/>
              </a:lnSpc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5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ECD04-DD0D-4076-DBAF-87CE60EB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fragmentation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7CDB6-470F-2D45-2C7C-73E6978B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2357120"/>
            <a:ext cx="11927840" cy="430784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horizontal fragmentation, each fragment consist of a subset of rows of original relation.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horizontal subset of a relation which contain those of tuples which satisfies selection condition.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E.g.:) employee relation with selection condition. (branch like Mumbai)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tuples satisfy this condition will create a subset which will be  a horizontal fragment of employee relation.</a:t>
            </a:r>
          </a:p>
          <a:p>
            <a:pPr algn="just">
              <a:lnSpc>
                <a:spcPct val="15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selection condition may be composed of several condition connected by AND or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496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DC407-8296-4B85-2121-55AE1C36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3E6111-0262-273A-61ED-AEF0C2C2D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360" y="2336800"/>
            <a:ext cx="4917440" cy="4521200"/>
          </a:xfrm>
        </p:spPr>
      </p:pic>
    </p:spTree>
    <p:extLst>
      <p:ext uri="{BB962C8B-B14F-4D97-AF65-F5344CB8AC3E}">
        <p14:creationId xmlns:p14="http://schemas.microsoft.com/office/powerpoint/2010/main" val="228256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404</TotalTime>
  <Words>1754</Words>
  <Application>Microsoft Office PowerPoint</Application>
  <PresentationFormat>Widescreen</PresentationFormat>
  <Paragraphs>169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Ion Boardroom</vt:lpstr>
      <vt:lpstr>DESIGN OF DDB</vt:lpstr>
      <vt:lpstr>CONTENTS</vt:lpstr>
      <vt:lpstr>DDB INTRODUCTION </vt:lpstr>
      <vt:lpstr>PowerPoint Presentation</vt:lpstr>
      <vt:lpstr>PowerPoint Presentation</vt:lpstr>
      <vt:lpstr>STORING DATA IN DDBMS</vt:lpstr>
      <vt:lpstr>fragmentation</vt:lpstr>
      <vt:lpstr>Horizontal fragmentation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fragmentation</vt:lpstr>
      <vt:lpstr>PowerPoint Presentation</vt:lpstr>
      <vt:lpstr>PowerPoint Presentation</vt:lpstr>
      <vt:lpstr>Data replication</vt:lpstr>
      <vt:lpstr>PowerPoint Presentation</vt:lpstr>
      <vt:lpstr>Data Transparency</vt:lpstr>
      <vt:lpstr>PowerPoint Presentation</vt:lpstr>
      <vt:lpstr>PowerPoint Presentation</vt:lpstr>
      <vt:lpstr>DISTRIBUTED TRANSACTION PROCESSING</vt:lpstr>
      <vt:lpstr>PowerPoint Presentation</vt:lpstr>
      <vt:lpstr>COMMIT PROTOCOLS</vt:lpstr>
      <vt:lpstr>2 PHASE COMMIT PROTOCOL [2PC]</vt:lpstr>
      <vt:lpstr>Phase 1: obtaining a decision</vt:lpstr>
      <vt:lpstr>Phase 2: recording the decision</vt:lpstr>
      <vt:lpstr>Handling of failures (2PC)</vt:lpstr>
      <vt:lpstr>PowerPoint Presentation</vt:lpstr>
      <vt:lpstr>PowerPoint Presentation</vt:lpstr>
      <vt:lpstr>PowerPoint Presentation</vt:lpstr>
      <vt:lpstr>Recovery in ddb</vt:lpstr>
      <vt:lpstr>CONCLUSIONS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DATABASE                (DDB)</dc:title>
  <dc:creator>Bijali Jayalakshmi Jayan</dc:creator>
  <cp:lastModifiedBy>Bijali Jayalakshmi Jayan</cp:lastModifiedBy>
  <cp:revision>92</cp:revision>
  <dcterms:created xsi:type="dcterms:W3CDTF">2023-04-14T01:51:26Z</dcterms:created>
  <dcterms:modified xsi:type="dcterms:W3CDTF">2023-06-01T00:21:12Z</dcterms:modified>
</cp:coreProperties>
</file>